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2" r:id="rId3"/>
    <p:sldId id="263" r:id="rId4"/>
    <p:sldId id="264" r:id="rId5"/>
    <p:sldId id="269" r:id="rId6"/>
    <p:sldId id="265" r:id="rId7"/>
    <p:sldId id="266" r:id="rId8"/>
    <p:sldId id="268" r:id="rId9"/>
    <p:sldId id="267" r:id="rId10"/>
    <p:sldId id="270" r:id="rId11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1990" autoAdjust="0"/>
  </p:normalViewPr>
  <p:slideViewPr>
    <p:cSldViewPr snapToGrid="0">
      <p:cViewPr>
        <p:scale>
          <a:sx n="67" d="100"/>
          <a:sy n="67" d="100"/>
        </p:scale>
        <p:origin x="-138" y="-9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DADB92-5A40-4548-A046-8AEB98C0DD04}" type="datetime1">
              <a:rPr lang="de-DE" smtClean="0"/>
              <a:t>14.05.2020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940F88-494A-4E01-94D4-AE1E94A94A13}" type="datetime1">
              <a:rPr lang="de-DE" smtClean="0"/>
              <a:t>14.05.2020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"/>
              <a:t>Textmasterformate durch Klicken bearbeiten</a:t>
            </a:r>
            <a:endParaRPr lang="en-US"/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htec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htec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htec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ieren 6">
            <a:extLst>
              <a:ext uri="{FF2B5EF4-FFF2-40B4-BE49-F238E27FC236}">
                <a16:creationId xmlns=""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Gerader Verbinde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A300BC7A-40BD-4995-A1E1-D110562E1CAF}" type="datetime1">
              <a:rPr lang="de-DE" smtClean="0"/>
              <a:t>14.05.2020</a:t>
            </a:fld>
            <a:endParaRPr lang="en-US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E67CFE-7EBA-4741-B861-ECB9C16040ED}" type="datetime1">
              <a:rPr lang="de-DE" smtClean="0"/>
              <a:t>14.05.2020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8D19ED-1661-49DB-ABA8-9D40E25065BC}" type="datetime1">
              <a:rPr lang="de-DE" smtClean="0"/>
              <a:t>14.05.2020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=""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htec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htec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htec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grpSp>
        <p:nvGrpSpPr>
          <p:cNvPr id="16" name="Gruppieren 15">
            <a:extLst>
              <a:ext uri="{FF2B5EF4-FFF2-40B4-BE49-F238E27FC236}">
                <a16:creationId xmlns=""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Gerader Verbinder 16">
              <a:extLst>
                <a:ext uri="{FF2B5EF4-FFF2-40B4-BE49-F238E27FC236}">
                  <a16:creationId xmlns=""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=""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=""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D2E29C69-043E-4C13-9AB0-9F83C784042E}" type="datetime1">
              <a:rPr lang="de-DE" smtClean="0"/>
              <a:t>14.05.2020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49D4E4-B5C3-4E44-B86B-E426DECF8177}" type="datetime1">
              <a:rPr lang="de-DE" smtClean="0"/>
              <a:t>14.05.2020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4063BC-01CA-4504-9E02-5CE33589BDD7}" type="datetime1">
              <a:rPr lang="de-DE" smtClean="0"/>
              <a:t>14.05.2020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FD4553-CB32-4C01-936B-782A1F0D4534}" type="datetime1">
              <a:rPr lang="de-DE" smtClean="0"/>
              <a:t>14.05.2020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BE4C6E-AE98-44D9-9539-7D07295E3F62}" type="datetime1">
              <a:rPr lang="de-DE" smtClean="0"/>
              <a:t>14.05.2020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=""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0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0BED7F17-BB87-4D21-B0B9-FC3CEC7BA3BA}" type="datetime1">
              <a:rPr lang="de-DE" smtClean="0"/>
              <a:t>14.05.2020</a:t>
            </a:fld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=""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5CE950D3-0446-4476-9960-01D89E840E5D}" type="datetime1">
              <a:rPr lang="de-DE" smtClean="0"/>
              <a:t>14.05.2020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=""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87212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0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de" dirty="0"/>
              <a:t>Titelmasterformat durch Klicken bearbeiten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hteck 8">
            <a:extLst>
              <a:ext uri="{FF2B5EF4-FFF2-40B4-BE49-F238E27FC236}">
                <a16:creationId xmlns=""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htec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" dirty="0"/>
              <a:t>Textmasterformate durch Klicken bearbeiten</a:t>
            </a:r>
          </a:p>
          <a:p>
            <a:pPr lvl="1" rtl="0"/>
            <a:r>
              <a:rPr lang="de" dirty="0"/>
              <a:t>Zweite Ebene</a:t>
            </a:r>
          </a:p>
          <a:p>
            <a:pPr lvl="2" rtl="0"/>
            <a:r>
              <a:rPr lang="de" dirty="0"/>
              <a:t>Dritte Ebene</a:t>
            </a:r>
          </a:p>
          <a:p>
            <a:pPr lvl="3" rtl="0"/>
            <a:r>
              <a:rPr lang="de" dirty="0"/>
              <a:t>Vierte Ebene</a:t>
            </a:r>
          </a:p>
          <a:p>
            <a:pPr lvl="4" rtl="0"/>
            <a:r>
              <a:rPr lang="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6B4A689-DE7A-460E-9036-381728EAF560}" type="datetime1">
              <a:rPr lang="de-DE" smtClean="0"/>
              <a:t>14.05.2020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Nahaufnahme eines Logos&#10;&#10;Beschreibung wird automatisch generiert">
            <a:extLst>
              <a:ext uri="{FF2B5EF4-FFF2-40B4-BE49-F238E27FC236}">
                <a16:creationId xmlns=""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hteck 81">
            <a:extLst>
              <a:ext uri="{FF2B5EF4-FFF2-40B4-BE49-F238E27FC236}">
                <a16:creationId xmlns=""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hteck 83">
            <a:extLst>
              <a:ext uri="{FF2B5EF4-FFF2-40B4-BE49-F238E27FC236}">
                <a16:creationId xmlns=""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de-DE" sz="4400" dirty="0">
                <a:solidFill>
                  <a:schemeClr val="tx1"/>
                </a:solidFill>
              </a:rPr>
              <a:t>Typologien</a:t>
            </a:r>
            <a:endParaRPr lang="de" sz="4400" dirty="0">
              <a:solidFill>
                <a:schemeClr val="tx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endParaRPr lang="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F8A2A3B-A436-48B1-A256-C394A941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D4165A4-7765-4943-BEDD-A64084AF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  <p:pic>
        <p:nvPicPr>
          <p:cNvPr id="1026" name="Picture 2" descr="Danke für eure Aufmerksamkeit - | Make a Meme">
            <a:extLst>
              <a:ext uri="{FF2B5EF4-FFF2-40B4-BE49-F238E27FC236}">
                <a16:creationId xmlns="" xmlns:a16="http://schemas.microsoft.com/office/drawing/2014/main" id="{524132B7-A2AF-48CC-A4C2-DF303C1DCD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89" y="642594"/>
            <a:ext cx="10217021" cy="57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3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DCF4DD4-0692-4B11-A9C6-841BCBA62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Inhaltsangabe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2A380158-F249-417B-B72B-79451937A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Begriffsdefinition</a:t>
            </a:r>
          </a:p>
          <a:p>
            <a:r>
              <a:rPr lang="de-DE" sz="2800" dirty="0"/>
              <a:t>Temperamentstypen</a:t>
            </a:r>
          </a:p>
          <a:p>
            <a:r>
              <a:rPr lang="de-DE" sz="2800" dirty="0"/>
              <a:t>Körperbautypen</a:t>
            </a:r>
          </a:p>
          <a:p>
            <a:r>
              <a:rPr lang="de-DE" sz="2800" dirty="0"/>
              <a:t>Kritik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8CA5433-FA04-458B-905C-6FF183A6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B68D41D-9589-4E09-AB72-776189D5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Begriffsdefiniton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B3B553-B3B8-482C-B680-E6DD80D03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sz="3600" b="1" dirty="0"/>
              <a:t>Typus -&gt; (griech. Muster) alle körperlichen und geistigen Merkmale einer            Gruppe</a:t>
            </a:r>
          </a:p>
          <a:p>
            <a:pPr marL="0" indent="0" algn="ctr">
              <a:buNone/>
            </a:pPr>
            <a:endParaRPr lang="de-DE" sz="3600" b="1" dirty="0"/>
          </a:p>
          <a:p>
            <a:r>
              <a:rPr lang="de-DE" sz="3600" b="1" dirty="0"/>
              <a:t>  Typologien -&gt; Einordnung von den Typen   </a:t>
            </a:r>
          </a:p>
          <a:p>
            <a:pPr marL="0" indent="0">
              <a:buNone/>
            </a:pPr>
            <a:r>
              <a:rPr lang="de-DE" sz="3600" b="1" dirty="0"/>
              <a:t>   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4B47A0E-52E8-4BB7-8081-281A3E97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3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5C6E061-6FD0-46DD-9AAC-5AE5AF814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Temperamentstypen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95B9EBE-E42A-4DB9-94FA-AED7BC40E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7" y="2103120"/>
            <a:ext cx="10058400" cy="3849624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Hippokrates (460-377 </a:t>
            </a:r>
            <a:r>
              <a:rPr lang="de-DE" sz="2800" dirty="0" smtClean="0"/>
              <a:t>v. </a:t>
            </a:r>
            <a:r>
              <a:rPr lang="de-DE" sz="2800" dirty="0"/>
              <a:t>Chr.) </a:t>
            </a:r>
            <a:r>
              <a:rPr lang="de-DE" sz="2800" dirty="0" smtClean="0"/>
              <a:t>-&gt;4 </a:t>
            </a:r>
            <a:r>
              <a:rPr lang="de-DE" sz="2800" dirty="0"/>
              <a:t>Temperamentstypen -&gt; zusammenhängend </a:t>
            </a:r>
            <a:r>
              <a:rPr lang="de-DE" sz="2800" dirty="0" smtClean="0"/>
              <a:t>mit 4 Körpersäften</a:t>
            </a:r>
            <a:endParaRPr lang="de-DE" sz="2800" dirty="0"/>
          </a:p>
          <a:p>
            <a:r>
              <a:rPr lang="de-DE" sz="2800" b="1" dirty="0"/>
              <a:t>Sanguinisch</a:t>
            </a:r>
            <a:r>
              <a:rPr lang="de-DE" sz="2800" dirty="0"/>
              <a:t> -&gt; Blut -&gt; Heiterkeit</a:t>
            </a:r>
          </a:p>
          <a:p>
            <a:r>
              <a:rPr lang="de-DE" sz="2800" b="1" dirty="0"/>
              <a:t>Phlegmatisch</a:t>
            </a:r>
            <a:r>
              <a:rPr lang="de-DE" sz="2800" dirty="0"/>
              <a:t> -&gt; Schleim -&gt; Teilnahmslosigkeit</a:t>
            </a:r>
          </a:p>
          <a:p>
            <a:r>
              <a:rPr lang="de-DE" sz="2800" b="1" dirty="0"/>
              <a:t>Cholerisch</a:t>
            </a:r>
            <a:r>
              <a:rPr lang="de-DE" sz="2800" dirty="0"/>
              <a:t> -&gt; zu viel gelbe Galle -&gt; Jähzorn</a:t>
            </a:r>
          </a:p>
          <a:p>
            <a:r>
              <a:rPr lang="de-DE" sz="2800" b="1" dirty="0"/>
              <a:t>Melancholisch</a:t>
            </a:r>
            <a:r>
              <a:rPr lang="de-DE" sz="2800" dirty="0"/>
              <a:t> -&gt; zu viel schwarze Galle -&gt; </a:t>
            </a:r>
            <a:r>
              <a:rPr lang="de-DE" sz="2800" dirty="0" smtClean="0"/>
              <a:t>Melancholie</a:t>
            </a:r>
          </a:p>
          <a:p>
            <a:pPr marL="0" indent="0">
              <a:buNone/>
            </a:pPr>
            <a:r>
              <a:rPr lang="de-DE" sz="2800" dirty="0"/>
              <a:t>Alle 4 Säfte im </a:t>
            </a:r>
            <a:r>
              <a:rPr lang="de-DE" sz="2800" b="1" dirty="0"/>
              <a:t>Gleichgewicht</a:t>
            </a:r>
            <a:r>
              <a:rPr lang="de-DE" sz="2800" dirty="0"/>
              <a:t> -&gt; </a:t>
            </a:r>
            <a:r>
              <a:rPr lang="de-DE" sz="2800" dirty="0" smtClean="0"/>
              <a:t>gesunder </a:t>
            </a:r>
            <a:r>
              <a:rPr lang="de-DE" sz="2800" dirty="0"/>
              <a:t>Mensch</a:t>
            </a:r>
            <a:endParaRPr lang="de-DE" sz="2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7FBF18D-AF43-45DD-9338-EEB5D1FD9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2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56031BC-851C-442D-8554-2A997F17F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685456"/>
            <a:ext cx="10058400" cy="1371600"/>
          </a:xfrm>
        </p:spPr>
        <p:txBody>
          <a:bodyPr/>
          <a:lstStyle/>
          <a:p>
            <a:pPr algn="ctr"/>
            <a:r>
              <a:rPr lang="de-DE" b="1"/>
              <a:t>Temperamentstypen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7A75EE-1B70-4531-9160-D9D924303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Carl Gustav Jung (1875-1961): </a:t>
            </a:r>
            <a:r>
              <a:rPr lang="de-DE" b="1" dirty="0" smtClean="0"/>
              <a:t>Introvertierter Typ </a:t>
            </a:r>
            <a:r>
              <a:rPr lang="de-DE" dirty="0" smtClean="0"/>
              <a:t>und </a:t>
            </a:r>
            <a:r>
              <a:rPr lang="de-DE" b="1" dirty="0" smtClean="0"/>
              <a:t>extravertierter Typ</a:t>
            </a:r>
            <a:r>
              <a:rPr lang="de-DE" dirty="0" smtClean="0"/>
              <a:t>  </a:t>
            </a:r>
          </a:p>
          <a:p>
            <a:pPr marL="0" indent="0">
              <a:buNone/>
            </a:pPr>
            <a:r>
              <a:rPr lang="de-DE" dirty="0" smtClean="0"/>
              <a:t>Hans Jürgen </a:t>
            </a:r>
            <a:r>
              <a:rPr lang="de-DE" dirty="0" err="1" smtClean="0"/>
              <a:t>Eysenck</a:t>
            </a:r>
            <a:r>
              <a:rPr lang="de-DE" dirty="0" smtClean="0"/>
              <a:t> (1916-1997):</a:t>
            </a:r>
            <a:endParaRPr lang="de-DE" dirty="0"/>
          </a:p>
          <a:p>
            <a:r>
              <a:rPr lang="de-DE" b="1" dirty="0"/>
              <a:t>Introversion</a:t>
            </a:r>
            <a:r>
              <a:rPr lang="de-DE" dirty="0"/>
              <a:t> -&gt; ungesellig, reserviert, pessimistisch</a:t>
            </a:r>
          </a:p>
          <a:p>
            <a:r>
              <a:rPr lang="de-DE" b="1" dirty="0"/>
              <a:t>Extraversion</a:t>
            </a:r>
            <a:r>
              <a:rPr lang="de-DE" dirty="0"/>
              <a:t> -&gt; gesellig, kontaktfreudig, locker, gesprächig, aufgeschlossen, lebhaft</a:t>
            </a:r>
          </a:p>
          <a:p>
            <a:r>
              <a:rPr lang="de-DE" b="1" dirty="0"/>
              <a:t>Neurotizismus</a:t>
            </a:r>
            <a:r>
              <a:rPr lang="de-DE" dirty="0"/>
              <a:t> (Stabilität/Instabilität) -&gt; ruhig, ausgeglichen, zuverlässig, kontrolliert / empfindlich, </a:t>
            </a:r>
            <a:r>
              <a:rPr lang="de-DE" dirty="0" smtClean="0"/>
              <a:t>aggressiv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76B577D-5737-4F1C-BC9C-570795DC6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5B49BA37-9C8F-41EB-9EF6-DB4815926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652" y="4027932"/>
            <a:ext cx="7668695" cy="181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84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F2CC522-B479-401F-932F-6A8A4DFA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Körperbautypen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46F2398A-85BE-4970-A858-19F9F16BC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err="1"/>
              <a:t>Pyschiater</a:t>
            </a:r>
            <a:r>
              <a:rPr lang="de-DE" sz="2000" dirty="0"/>
              <a:t> Ernst Kretschmer (1888 – 1964)-&gt; Zusammenhang v. </a:t>
            </a:r>
            <a:r>
              <a:rPr lang="de-DE" sz="2000" b="1" dirty="0"/>
              <a:t>Psychischen Störungen </a:t>
            </a:r>
            <a:r>
              <a:rPr lang="de-DE" sz="2000" dirty="0"/>
              <a:t>u. </a:t>
            </a:r>
            <a:r>
              <a:rPr lang="de-DE" sz="2000" b="1" dirty="0"/>
              <a:t>Körperbau</a:t>
            </a:r>
          </a:p>
          <a:p>
            <a:r>
              <a:rPr lang="de-DE" sz="2000" b="1" dirty="0"/>
              <a:t>Pyknisch </a:t>
            </a:r>
            <a:r>
              <a:rPr lang="de-DE" sz="2000" dirty="0"/>
              <a:t>-&gt; extravertiert u. launisch -&gt; Depression</a:t>
            </a:r>
            <a:endParaRPr lang="de-DE" sz="2000" b="1" dirty="0"/>
          </a:p>
          <a:p>
            <a:r>
              <a:rPr lang="de-DE" sz="2000" b="1" dirty="0"/>
              <a:t>Leptosom</a:t>
            </a:r>
            <a:r>
              <a:rPr lang="de-DE" sz="2000" dirty="0"/>
              <a:t> -&gt; introvertiert u. distanziert -&gt;  am  häufigsten b. Schizophrenie  </a:t>
            </a:r>
          </a:p>
          <a:p>
            <a:r>
              <a:rPr lang="de-DE" sz="2000" b="1" dirty="0"/>
              <a:t>Athletisch </a:t>
            </a:r>
            <a:r>
              <a:rPr lang="de-DE" sz="2000" dirty="0"/>
              <a:t>-&gt; träge Gefühlsmäßigkeit -&gt; Epilepsie </a:t>
            </a:r>
          </a:p>
          <a:p>
            <a:r>
              <a:rPr lang="de-DE" sz="2000" b="1" dirty="0"/>
              <a:t>Zusammenhang</a:t>
            </a:r>
            <a:r>
              <a:rPr lang="de-DE" sz="2000" dirty="0"/>
              <a:t> konnte aber </a:t>
            </a:r>
            <a:r>
              <a:rPr lang="de-DE" sz="2000" b="1" dirty="0"/>
              <a:t>nicht</a:t>
            </a:r>
            <a:r>
              <a:rPr lang="de-DE" sz="2000" dirty="0"/>
              <a:t> </a:t>
            </a:r>
            <a:r>
              <a:rPr lang="de-DE" sz="2000" dirty="0" err="1"/>
              <a:t>wissenschaftl</a:t>
            </a:r>
            <a:r>
              <a:rPr lang="de-DE" sz="2000" dirty="0"/>
              <a:t>. Bestätigt werden</a:t>
            </a:r>
            <a:endParaRPr lang="de-DE" sz="2000" b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1526D57-34A1-4D5A-A0EC-C81464A4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="" xmlns:a16="http://schemas.microsoft.com/office/drawing/2014/main" id="{420D030E-E6C0-43B1-AD14-7493C7C43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344" y="4191888"/>
            <a:ext cx="4546932" cy="2094821"/>
          </a:xfrm>
          <a:prstGeom prst="rect">
            <a:avLst/>
          </a:prstGeom>
        </p:spPr>
      </p:pic>
      <p:pic>
        <p:nvPicPr>
          <p:cNvPr id="8" name="Grafik 7" descr="Ein Bild, das Person, Mann, Schlips, drinnen enthält.&#10;&#10;Automatisch generierte Beschreibung">
            <a:extLst>
              <a:ext uri="{FF2B5EF4-FFF2-40B4-BE49-F238E27FC236}">
                <a16:creationId xmlns="" xmlns:a16="http://schemas.microsoft.com/office/drawing/2014/main" id="{5C58886A-334E-4927-8DD8-BEE4EC78B4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097" y="571291"/>
            <a:ext cx="1148179" cy="164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A8E87A2-D856-41E6-8F53-9B86FC8B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Körperbautypen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1B7DAB5-C496-45F0-AD53-397868747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Psychologe William Sheldon (1898 – 1977) -&gt; basierend auf Kretschmer</a:t>
            </a:r>
          </a:p>
          <a:p>
            <a:r>
              <a:rPr lang="de-DE" b="1" dirty="0"/>
              <a:t>Ektomorph</a:t>
            </a:r>
            <a:r>
              <a:rPr lang="de-DE" dirty="0"/>
              <a:t> -&gt; dünne Extremitäten u. </a:t>
            </a:r>
            <a:r>
              <a:rPr lang="de-DE" dirty="0" smtClean="0"/>
              <a:t>schlank</a:t>
            </a:r>
            <a:endParaRPr lang="de-DE" dirty="0"/>
          </a:p>
          <a:p>
            <a:r>
              <a:rPr lang="de-DE" b="1" dirty="0"/>
              <a:t>Endomorph</a:t>
            </a:r>
            <a:r>
              <a:rPr lang="de-DE" dirty="0"/>
              <a:t> -&gt;  beleibte, </a:t>
            </a:r>
            <a:r>
              <a:rPr lang="de-DE" dirty="0" smtClean="0"/>
              <a:t>rundliche </a:t>
            </a:r>
            <a:r>
              <a:rPr lang="de-DE" dirty="0"/>
              <a:t>Formen</a:t>
            </a:r>
          </a:p>
          <a:p>
            <a:r>
              <a:rPr lang="de-DE" b="1" dirty="0"/>
              <a:t>Mesomorph</a:t>
            </a:r>
            <a:r>
              <a:rPr lang="de-DE" dirty="0"/>
              <a:t> -&gt;  mittelwüchsig, breite Schultern, stärker gewölbte Brust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0E37998-6A07-4B66-A458-8D88A668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="" xmlns:a16="http://schemas.microsoft.com/office/drawing/2014/main" id="{D7EE64D8-74CE-49F7-803C-354E87323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102" y="3460844"/>
            <a:ext cx="3984805" cy="2765924"/>
          </a:xfrm>
          <a:prstGeom prst="rect">
            <a:avLst/>
          </a:prstGeom>
        </p:spPr>
      </p:pic>
      <p:pic>
        <p:nvPicPr>
          <p:cNvPr id="8" name="Grafik 7" descr="Ein Bild, das Person, drinnen, Mann, Kleidung enthält.&#10;&#10;Automatisch generierte Beschreibung">
            <a:extLst>
              <a:ext uri="{FF2B5EF4-FFF2-40B4-BE49-F238E27FC236}">
                <a16:creationId xmlns="" xmlns:a16="http://schemas.microsoft.com/office/drawing/2014/main" id="{88C78789-7D5B-4920-B2E6-898778AF3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384" y="513133"/>
            <a:ext cx="2818170" cy="263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0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E672D6F-4F94-4F95-8844-55D52AF4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dirty="0" smtClean="0"/>
              <a:t>Persönlichkeitst</a:t>
            </a:r>
            <a:r>
              <a:rPr lang="de-DE" b="1" dirty="0" smtClean="0"/>
              <a:t>ypen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105D5173-EE60-4B95-A5D5-B44D66373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411" y="2014194"/>
            <a:ext cx="10058400" cy="3849624"/>
          </a:xfrm>
        </p:spPr>
        <p:txBody>
          <a:bodyPr>
            <a:normAutofit/>
          </a:bodyPr>
          <a:lstStyle/>
          <a:p>
            <a:r>
              <a:rPr lang="de-DE" sz="2400" dirty="0"/>
              <a:t>Jule </a:t>
            </a:r>
            <a:r>
              <a:rPr lang="de-DE" sz="2400" dirty="0" smtClean="0"/>
              <a:t>Specht (Univ.- Prof. Psychologie) </a:t>
            </a:r>
            <a:r>
              <a:rPr lang="de-DE" sz="2400" dirty="0"/>
              <a:t>versucht Menschen einzuteilen, unabhängig vom </a:t>
            </a:r>
            <a:r>
              <a:rPr lang="de-DE" sz="2400" b="1" dirty="0"/>
              <a:t>seelischen</a:t>
            </a:r>
            <a:r>
              <a:rPr lang="de-DE" sz="2400" dirty="0"/>
              <a:t> Befinden</a:t>
            </a:r>
          </a:p>
          <a:p>
            <a:r>
              <a:rPr lang="de-DE" sz="2400" b="1" dirty="0"/>
              <a:t>Unterkontrollierter Typ </a:t>
            </a:r>
            <a:r>
              <a:rPr lang="de-DE" sz="2400" dirty="0"/>
              <a:t>-&gt; lebhaft, aggressiv, impulsiv, unfreundlich</a:t>
            </a:r>
          </a:p>
          <a:p>
            <a:r>
              <a:rPr lang="de-DE" sz="2400" b="1" dirty="0"/>
              <a:t>Überkontrollierte Typ </a:t>
            </a:r>
            <a:r>
              <a:rPr lang="de-DE" sz="2400" dirty="0"/>
              <a:t>-&gt; ängstlich, defensiv, nicht offen für neues</a:t>
            </a:r>
          </a:p>
          <a:p>
            <a:r>
              <a:rPr lang="de-DE" sz="2400" b="1" dirty="0"/>
              <a:t>Resiliente Typ </a:t>
            </a:r>
            <a:r>
              <a:rPr lang="de-DE" sz="2400" dirty="0"/>
              <a:t>-&gt; meistert schwierige Situationen, extrovertiert, verträglich, gewissenhaft</a:t>
            </a:r>
          </a:p>
          <a:p>
            <a:pPr marL="0" indent="0">
              <a:buNone/>
            </a:pPr>
            <a:r>
              <a:rPr lang="de-DE" sz="2400" dirty="0"/>
              <a:t>(aktuellere Lage 2014, Universität i. Berlin)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6ACF873-7C52-4F35-B130-2EFBBD29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4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683C050-DD07-41FF-BC2B-DA7D58C64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Kritik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C8D7C00F-5B71-44F5-AF4F-BBF5C057C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Grobe </a:t>
            </a:r>
            <a:r>
              <a:rPr lang="de-DE" sz="2400" b="1" dirty="0"/>
              <a:t>Vereinfachung</a:t>
            </a:r>
            <a:r>
              <a:rPr lang="de-DE" sz="2400" dirty="0"/>
              <a:t>, fördert </a:t>
            </a:r>
            <a:r>
              <a:rPr lang="de-DE" sz="2400" b="1" dirty="0"/>
              <a:t>klischeehaftes</a:t>
            </a:r>
            <a:r>
              <a:rPr lang="de-DE" sz="2400" dirty="0"/>
              <a:t> Denken </a:t>
            </a:r>
          </a:p>
          <a:p>
            <a:r>
              <a:rPr lang="de-DE" sz="2400" dirty="0"/>
              <a:t>Jeder Mensch besitzt Merkmale </a:t>
            </a:r>
            <a:r>
              <a:rPr lang="de-DE" sz="2400" b="1" dirty="0"/>
              <a:t>aller Typen </a:t>
            </a:r>
          </a:p>
          <a:p>
            <a:r>
              <a:rPr lang="de-DE" sz="2400" dirty="0"/>
              <a:t>Verhalten nur aufgrund </a:t>
            </a:r>
            <a:r>
              <a:rPr lang="de-DE" sz="2400" b="1" dirty="0"/>
              <a:t>gen. Grundlage </a:t>
            </a:r>
            <a:r>
              <a:rPr lang="de-DE" sz="2400" dirty="0"/>
              <a:t>bestimmt -&gt; geistige Merkmale spielen </a:t>
            </a:r>
            <a:r>
              <a:rPr lang="de-DE" sz="2400" b="1" dirty="0"/>
              <a:t>untergeordnete</a:t>
            </a:r>
            <a:r>
              <a:rPr lang="de-DE" sz="2400" dirty="0"/>
              <a:t> Rolle -&gt; </a:t>
            </a:r>
            <a:r>
              <a:rPr lang="de-DE" sz="2400" b="1" dirty="0"/>
              <a:t>unbrauchbar</a:t>
            </a:r>
            <a:r>
              <a:rPr lang="de-DE" sz="2400" dirty="0"/>
              <a:t> für Vorhersagen (Verhalten u. Krankheitsbild)</a:t>
            </a:r>
          </a:p>
          <a:p>
            <a:r>
              <a:rPr lang="de-DE" sz="2400" b="1" dirty="0"/>
              <a:t>Verbrecherische</a:t>
            </a:r>
            <a:r>
              <a:rPr lang="de-DE" sz="2400" dirty="0"/>
              <a:t> Anwendung (Nationalsozialismus)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9179A21-3A07-4A3C-A20F-354E30B6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7C0C16-5521-4517-AFDE-676F786A1296}" type="datetime1">
              <a:rPr lang="de-DE" smtClean="0"/>
              <a:t>14.05.2020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9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41798779_TF78438558" id="{52906723-C130-4574-979F-893E907F73E5}" vid="{E635294A-DA31-4A29-8208-4BAAB3845E9E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{43F28851-A976-44BA-9F7E-1F21DE50CBF2}tf78438558</Template>
  <TotalTime>0</TotalTime>
  <Words>331</Words>
  <Application>Microsoft Office PowerPoint</Application>
  <PresentationFormat>Benutzerdefiniert</PresentationFormat>
  <Paragraphs>55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SavonVTI</vt:lpstr>
      <vt:lpstr>Typologien</vt:lpstr>
      <vt:lpstr>Inhaltsangabe</vt:lpstr>
      <vt:lpstr>Begriffsdefiniton</vt:lpstr>
      <vt:lpstr>Temperamentstypen</vt:lpstr>
      <vt:lpstr>Temperamentstypen</vt:lpstr>
      <vt:lpstr>Körperbautypen </vt:lpstr>
      <vt:lpstr>Körperbautypen</vt:lpstr>
      <vt:lpstr>Persönlichkeitstypen</vt:lpstr>
      <vt:lpstr>Kritik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2020-05-03T15:18:24Z</dcterms:created>
  <dcterms:modified xsi:type="dcterms:W3CDTF">2020-05-14T21:04:21Z</dcterms:modified>
</cp:coreProperties>
</file>